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bin" ContentType="application/vnd.openxmlformats-officedocument.oleObject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  <p:sldMasterId id="2147483700" r:id="rId2"/>
    <p:sldMasterId id="2147483713" r:id="rId3"/>
    <p:sldMasterId id="2147483726" r:id="rId4"/>
    <p:sldMasterId id="2147483739" r:id="rId5"/>
    <p:sldMasterId id="2147483752" r:id="rId6"/>
    <p:sldMasterId id="2147483765" r:id="rId7"/>
    <p:sldMasterId id="2147483778" r:id="rId8"/>
    <p:sldMasterId id="2147483791" r:id="rId9"/>
    <p:sldMasterId id="2147483804" r:id="rId10"/>
  </p:sldMasterIdLst>
  <p:notesMasterIdLst>
    <p:notesMasterId r:id="rId28"/>
  </p:notesMasterIdLst>
  <p:sldIdLst>
    <p:sldId id="292" r:id="rId11"/>
    <p:sldId id="256" r:id="rId12"/>
    <p:sldId id="293" r:id="rId13"/>
    <p:sldId id="294" r:id="rId14"/>
    <p:sldId id="295" r:id="rId15"/>
    <p:sldId id="296" r:id="rId16"/>
    <p:sldId id="268" r:id="rId17"/>
    <p:sldId id="297" r:id="rId18"/>
    <p:sldId id="298" r:id="rId19"/>
    <p:sldId id="299" r:id="rId20"/>
    <p:sldId id="300" r:id="rId21"/>
    <p:sldId id="302" r:id="rId22"/>
    <p:sldId id="303" r:id="rId23"/>
    <p:sldId id="301" r:id="rId24"/>
    <p:sldId id="304" r:id="rId25"/>
    <p:sldId id="305" r:id="rId26"/>
    <p:sldId id="30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79" autoAdjust="0"/>
    <p:restoredTop sz="94660"/>
  </p:normalViewPr>
  <p:slideViewPr>
    <p:cSldViewPr>
      <p:cViewPr>
        <p:scale>
          <a:sx n="76" d="100"/>
          <a:sy n="76" d="100"/>
        </p:scale>
        <p:origin x="-1020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Для правки формата примечаний щелкните мышью</a:t>
            </a:r>
            <a:endParaRPr/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32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r>
              <a:rPr lang="ru-RU"/>
              <a:t>&lt;заголовок&gt;</a:t>
            </a:r>
            <a:endParaRPr/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9320" y="0"/>
            <a:ext cx="3280320" cy="534240"/>
          </a:xfrm>
          <a:prstGeom prst="rect">
            <a:avLst/>
          </a:prstGeom>
        </p:spPr>
        <p:txBody>
          <a:bodyPr wrap="none" lIns="0" tIns="0" rIns="0" bIns="0"/>
          <a:lstStyle/>
          <a:p>
            <a:pPr algn="r"/>
            <a:r>
              <a:rPr lang="ru-RU"/>
              <a:t>&lt;дата/время&gt;</a:t>
            </a:r>
            <a:endParaRPr/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32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r>
              <a:rPr lang="ru-RU"/>
              <a:t>&lt;нижний колонтитул&gt;</a:t>
            </a:r>
            <a:endParaRPr/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</p:spPr>
        <p:txBody>
          <a:bodyPr wrap="none" lIns="0" tIns="0" rIns="0" bIns="0" anchor="b"/>
          <a:lstStyle/>
          <a:p>
            <a:pPr algn="r"/>
            <a:fld id="{A161F1A1-B181-4131-81F1-71310101E191}" type="slidenum">
              <a:rPr lang="ru-RU"/>
              <a:pPr algn="r"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1903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subTitle"/>
          </p:nvPr>
        </p:nvSpPr>
        <p:spPr>
          <a:xfrm>
            <a:off x="914400" y="511920"/>
            <a:ext cx="7772040" cy="5618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852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968280"/>
            <a:ext cx="82292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352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396828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4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6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7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8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59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60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1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2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3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4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65" name="PlaceHolder 11"/>
          <p:cNvSpPr>
            <a:spLocks noGrp="1"/>
          </p:cNvSpPr>
          <p:nvPr>
            <p:ph type="body"/>
          </p:nvPr>
        </p:nvSpPr>
        <p:spPr>
          <a:xfrm>
            <a:off x="914400" y="178344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Восьмой уровень структуры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Девятый уровень структурыОбразец текста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Второй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Третий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Четвертый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66" name="PlaceHolder 1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mtClean="0">
                <a:solidFill>
                  <a:srgbClr val="FFFFFF"/>
                </a:solidFill>
                <a:latin typeface="Corbel"/>
              </a:rPr>
              <a:t>26.3.13</a:t>
            </a:r>
            <a:endParaRPr lang="ru-RU"/>
          </a:p>
        </p:txBody>
      </p:sp>
      <p:sp>
        <p:nvSpPr>
          <p:cNvPr id="67" name="PlaceHolder 1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/>
          </a:p>
        </p:txBody>
      </p:sp>
      <p:sp>
        <p:nvSpPr>
          <p:cNvPr id="68" name="PlaceHolder 1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 smtClean="0">
                <a:solidFill>
                  <a:srgbClr val="FFFFFF"/>
                </a:solidFill>
                <a:latin typeface="Corbel"/>
              </a:rPr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2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3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4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105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6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7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8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9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10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1" name="PlaceHolder 11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>
                <a:solidFill>
                  <a:srgbClr val="FFFFFF"/>
                </a:solidFill>
                <a:latin typeface="Corbel"/>
              </a:rPr>
              <a:t>26.3.13</a:t>
            </a:r>
            <a:endParaRPr/>
          </a:p>
        </p:txBody>
      </p:sp>
      <p:sp>
        <p:nvSpPr>
          <p:cNvPr id="112" name="PlaceHolder 12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13" name="PlaceHolder 13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>
                <a:solidFill>
                  <a:srgbClr val="FFFFFF"/>
                </a:solidFill>
                <a:latin typeface="Corbel"/>
              </a:rPr>
              <a:pPr/>
              <a:t>‹#›</a:t>
            </a:fld>
            <a:endParaRPr/>
          </a:p>
        </p:txBody>
      </p:sp>
      <p:sp>
        <p:nvSpPr>
          <p:cNvPr id="114" name="PlaceHolder 1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2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3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4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105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6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7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8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9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10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1" name="PlaceHolder 11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>
                <a:solidFill>
                  <a:srgbClr val="FFFFFF"/>
                </a:solidFill>
                <a:latin typeface="Corbel"/>
              </a:rPr>
              <a:t>26.3.13</a:t>
            </a:r>
            <a:endParaRPr/>
          </a:p>
        </p:txBody>
      </p:sp>
      <p:sp>
        <p:nvSpPr>
          <p:cNvPr id="112" name="PlaceHolder 12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13" name="PlaceHolder 13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>
                <a:solidFill>
                  <a:srgbClr val="FFFFFF"/>
                </a:solidFill>
                <a:latin typeface="Corbel"/>
              </a:rPr>
              <a:pPr/>
              <a:t>‹#›</a:t>
            </a:fld>
            <a:endParaRPr/>
          </a:p>
        </p:txBody>
      </p:sp>
      <p:sp>
        <p:nvSpPr>
          <p:cNvPr id="114" name="PlaceHolder 1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6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7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8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59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60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1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2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3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4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65" name="PlaceHolder 11"/>
          <p:cNvSpPr>
            <a:spLocks noGrp="1"/>
          </p:cNvSpPr>
          <p:nvPr>
            <p:ph type="body"/>
          </p:nvPr>
        </p:nvSpPr>
        <p:spPr>
          <a:xfrm>
            <a:off x="914400" y="178344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Восьмой уровень структуры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Девятый уровень структурыОбразец текста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Второй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Третий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Четвертый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66" name="PlaceHolder 1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mtClean="0">
                <a:solidFill>
                  <a:srgbClr val="FFFFFF"/>
                </a:solidFill>
                <a:latin typeface="Corbel"/>
              </a:rPr>
              <a:t>26.3.13</a:t>
            </a:r>
            <a:endParaRPr lang="ru-RU"/>
          </a:p>
        </p:txBody>
      </p:sp>
      <p:sp>
        <p:nvSpPr>
          <p:cNvPr id="67" name="PlaceHolder 1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/>
          </a:p>
        </p:txBody>
      </p:sp>
      <p:sp>
        <p:nvSpPr>
          <p:cNvPr id="68" name="PlaceHolder 1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 smtClean="0">
                <a:solidFill>
                  <a:srgbClr val="FFFFFF"/>
                </a:solidFill>
                <a:latin typeface="Corbel"/>
              </a:rPr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2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3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4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105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6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7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8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9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10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1" name="PlaceHolder 11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>
                <a:solidFill>
                  <a:srgbClr val="FFFFFF"/>
                </a:solidFill>
                <a:latin typeface="Corbel"/>
              </a:rPr>
              <a:t>26.3.13</a:t>
            </a:r>
            <a:endParaRPr/>
          </a:p>
        </p:txBody>
      </p:sp>
      <p:sp>
        <p:nvSpPr>
          <p:cNvPr id="112" name="PlaceHolder 12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13" name="PlaceHolder 13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>
                <a:solidFill>
                  <a:srgbClr val="FFFFFF"/>
                </a:solidFill>
                <a:latin typeface="Corbel"/>
              </a:rPr>
              <a:pPr/>
              <a:t>‹#›</a:t>
            </a:fld>
            <a:endParaRPr/>
          </a:p>
        </p:txBody>
      </p:sp>
      <p:sp>
        <p:nvSpPr>
          <p:cNvPr id="114" name="PlaceHolder 1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6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7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8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59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60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1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2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3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4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65" name="PlaceHolder 11"/>
          <p:cNvSpPr>
            <a:spLocks noGrp="1"/>
          </p:cNvSpPr>
          <p:nvPr>
            <p:ph type="body"/>
          </p:nvPr>
        </p:nvSpPr>
        <p:spPr>
          <a:xfrm>
            <a:off x="914400" y="178344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Восьмой уровень структуры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Девятый уровень структурыОбразец текста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Второй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Третий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Четвертый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66" name="PlaceHolder 1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mtClean="0">
                <a:solidFill>
                  <a:srgbClr val="FFFFFF"/>
                </a:solidFill>
                <a:latin typeface="Corbel"/>
              </a:rPr>
              <a:t>26.3.13</a:t>
            </a:r>
            <a:endParaRPr lang="ru-RU"/>
          </a:p>
        </p:txBody>
      </p:sp>
      <p:sp>
        <p:nvSpPr>
          <p:cNvPr id="67" name="PlaceHolder 1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/>
          </a:p>
        </p:txBody>
      </p:sp>
      <p:sp>
        <p:nvSpPr>
          <p:cNvPr id="68" name="PlaceHolder 1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 smtClean="0">
                <a:solidFill>
                  <a:srgbClr val="FFFFFF"/>
                </a:solidFill>
                <a:latin typeface="Corbel"/>
              </a:rPr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2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3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4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105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6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7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8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9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10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1" name="PlaceHolder 11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>
                <a:solidFill>
                  <a:srgbClr val="FFFFFF"/>
                </a:solidFill>
                <a:latin typeface="Corbel"/>
              </a:rPr>
              <a:t>26.3.13</a:t>
            </a:r>
            <a:endParaRPr/>
          </a:p>
        </p:txBody>
      </p:sp>
      <p:sp>
        <p:nvSpPr>
          <p:cNvPr id="112" name="PlaceHolder 12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13" name="PlaceHolder 13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>
                <a:solidFill>
                  <a:srgbClr val="FFFFFF"/>
                </a:solidFill>
                <a:latin typeface="Corbel"/>
              </a:rPr>
              <a:pPr/>
              <a:t>‹#›</a:t>
            </a:fld>
            <a:endParaRPr/>
          </a:p>
        </p:txBody>
      </p:sp>
      <p:sp>
        <p:nvSpPr>
          <p:cNvPr id="114" name="PlaceHolder 1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6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7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8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59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60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1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2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3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4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65" name="PlaceHolder 11"/>
          <p:cNvSpPr>
            <a:spLocks noGrp="1"/>
          </p:cNvSpPr>
          <p:nvPr>
            <p:ph type="body"/>
          </p:nvPr>
        </p:nvSpPr>
        <p:spPr>
          <a:xfrm>
            <a:off x="914400" y="178344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Восьмой уровень структуры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Девятый уровень структурыОбразец текста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Второй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Третий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Четвертый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66" name="PlaceHolder 1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mtClean="0">
                <a:solidFill>
                  <a:srgbClr val="FFFFFF"/>
                </a:solidFill>
                <a:latin typeface="Corbel"/>
              </a:rPr>
              <a:t>26.3.13</a:t>
            </a:r>
            <a:endParaRPr lang="ru-RU"/>
          </a:p>
        </p:txBody>
      </p:sp>
      <p:sp>
        <p:nvSpPr>
          <p:cNvPr id="67" name="PlaceHolder 1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/>
          </a:p>
        </p:txBody>
      </p:sp>
      <p:sp>
        <p:nvSpPr>
          <p:cNvPr id="68" name="PlaceHolder 1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 smtClean="0">
                <a:solidFill>
                  <a:srgbClr val="FFFFFF"/>
                </a:solidFill>
                <a:latin typeface="Corbel"/>
              </a:rPr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02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3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4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105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106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7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8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09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110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1" name="PlaceHolder 11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>
                <a:solidFill>
                  <a:srgbClr val="FFFFFF"/>
                </a:solidFill>
                <a:latin typeface="Corbel"/>
              </a:rPr>
              <a:t>26.3.13</a:t>
            </a:r>
            <a:endParaRPr/>
          </a:p>
        </p:txBody>
      </p:sp>
      <p:sp>
        <p:nvSpPr>
          <p:cNvPr id="112" name="PlaceHolder 12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13" name="PlaceHolder 13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>
                <a:solidFill>
                  <a:srgbClr val="FFFFFF"/>
                </a:solidFill>
                <a:latin typeface="Corbel"/>
              </a:rPr>
              <a:pPr/>
              <a:t>‹#›</a:t>
            </a:fld>
            <a:endParaRPr/>
          </a:p>
        </p:txBody>
      </p:sp>
      <p:sp>
        <p:nvSpPr>
          <p:cNvPr id="114" name="PlaceHolder 1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0" y="0"/>
            <a:ext cx="365400" cy="68540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6" name="CustomShape 2"/>
          <p:cNvSpPr/>
          <p:nvPr/>
        </p:nvSpPr>
        <p:spPr>
          <a:xfrm>
            <a:off x="255240" y="5047560"/>
            <a:ext cx="72720" cy="169128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7" name="CustomShape 3"/>
          <p:cNvSpPr/>
          <p:nvPr/>
        </p:nvSpPr>
        <p:spPr>
          <a:xfrm>
            <a:off x="255240" y="4796640"/>
            <a:ext cx="72720" cy="22824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58" name="CustomShape 4"/>
          <p:cNvSpPr/>
          <p:nvPr/>
        </p:nvSpPr>
        <p:spPr>
          <a:xfrm>
            <a:off x="255240" y="4637520"/>
            <a:ext cx="72720" cy="136800"/>
          </a:xfrm>
          <a:prstGeom prst="rect">
            <a:avLst/>
          </a:prstGeom>
          <a:solidFill>
            <a:srgbClr val="4E5B6F"/>
          </a:solidFill>
        </p:spPr>
      </p:sp>
      <p:sp>
        <p:nvSpPr>
          <p:cNvPr id="59" name="CustomShape 5"/>
          <p:cNvSpPr/>
          <p:nvPr/>
        </p:nvSpPr>
        <p:spPr>
          <a:xfrm>
            <a:off x="255240" y="4542480"/>
            <a:ext cx="72720" cy="72720"/>
          </a:xfrm>
          <a:prstGeom prst="rect">
            <a:avLst/>
          </a:prstGeom>
          <a:solidFill>
            <a:srgbClr val="7FD13B"/>
          </a:solidFill>
        </p:spPr>
      </p:sp>
      <p:sp>
        <p:nvSpPr>
          <p:cNvPr id="60" name="CustomShape 6"/>
          <p:cNvSpPr/>
          <p:nvPr/>
        </p:nvSpPr>
        <p:spPr>
          <a:xfrm>
            <a:off x="309600" y="680400"/>
            <a:ext cx="4536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1" name="CustomShape 7"/>
          <p:cNvSpPr/>
          <p:nvPr/>
        </p:nvSpPr>
        <p:spPr>
          <a:xfrm>
            <a:off x="268920" y="680400"/>
            <a:ext cx="2700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2" name="CustomShape 8"/>
          <p:cNvSpPr/>
          <p:nvPr/>
        </p:nvSpPr>
        <p:spPr>
          <a:xfrm>
            <a:off x="25020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3" name="CustomShape 9"/>
          <p:cNvSpPr/>
          <p:nvPr/>
        </p:nvSpPr>
        <p:spPr>
          <a:xfrm>
            <a:off x="221760" y="680400"/>
            <a:ext cx="8640" cy="36540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64" name="PlaceHolder 10"/>
          <p:cNvSpPr>
            <a:spLocks noGrp="1"/>
          </p:cNvSpPr>
          <p:nvPr>
            <p:ph type="title"/>
          </p:nvPr>
        </p:nvSpPr>
        <p:spPr>
          <a:xfrm>
            <a:off x="914400" y="511920"/>
            <a:ext cx="7772040" cy="9140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D6ECFF"/>
                </a:solidFill>
                <a:latin typeface="Consola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65" name="PlaceHolder 11"/>
          <p:cNvSpPr>
            <a:spLocks noGrp="1"/>
          </p:cNvSpPr>
          <p:nvPr>
            <p:ph type="body"/>
          </p:nvPr>
        </p:nvSpPr>
        <p:spPr>
          <a:xfrm>
            <a:off x="914400" y="178344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>
                <a:solidFill>
                  <a:srgbClr val="FFFFFF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Corbel"/>
              </a:rPr>
              <a:t>Восьмой уровень структуры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Девятый уровень структурыОбразец текста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Второй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Третий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Четвертый уровень</a:t>
            </a:r>
            <a:endParaRPr/>
          </a:p>
          <a:p>
            <a:r>
              <a:rPr lang="ru-RU">
                <a:solidFill>
                  <a:srgbClr val="FFFFFF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66" name="PlaceHolder 1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mtClean="0">
                <a:solidFill>
                  <a:srgbClr val="FFFFFF"/>
                </a:solidFill>
                <a:latin typeface="Corbel"/>
              </a:rPr>
              <a:t>26.3.13</a:t>
            </a:r>
            <a:endParaRPr lang="ru-RU"/>
          </a:p>
        </p:txBody>
      </p:sp>
      <p:sp>
        <p:nvSpPr>
          <p:cNvPr id="67" name="PlaceHolder 1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/>
          </a:p>
        </p:txBody>
      </p:sp>
      <p:sp>
        <p:nvSpPr>
          <p:cNvPr id="68" name="PlaceHolder 1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71917191-3131-41E1-9101-3121F1A1D1F1}" type="slidenum">
              <a:rPr lang="ru-RU" smtClean="0">
                <a:solidFill>
                  <a:srgbClr val="FFFFFF"/>
                </a:solidFill>
                <a:latin typeface="Corbel"/>
              </a:rPr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ownloads\images (9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59832" y="4725144"/>
            <a:ext cx="57241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endParaRPr lang="ru-RU" kern="0" dirty="0">
              <a:solidFill>
                <a:sysClr val="windowText" lastClr="000000"/>
              </a:solidFill>
            </a:endParaRPr>
          </a:p>
          <a:p>
            <a:pPr lvl="0" algn="r"/>
            <a:r>
              <a:rPr lang="ru-RU" sz="2400" b="1" kern="0" dirty="0" smtClean="0">
                <a:solidFill>
                  <a:sysClr val="windowText" lastClr="000000"/>
                </a:solidFill>
              </a:rPr>
              <a:t>Борисова </a:t>
            </a:r>
            <a:r>
              <a:rPr lang="ru-RU" sz="2400" b="1" kern="0" smtClean="0">
                <a:solidFill>
                  <a:sysClr val="windowText" lastClr="000000"/>
                </a:solidFill>
              </a:rPr>
              <a:t>Наталья Викторовна,</a:t>
            </a:r>
            <a:r>
              <a:rPr lang="ru-RU" sz="2400" b="1" kern="0" dirty="0">
                <a:solidFill>
                  <a:sysClr val="windowText" lastClr="000000"/>
                </a:solidFill>
              </a:rPr>
              <a:t/>
            </a:r>
            <a:br>
              <a:rPr lang="ru-RU" sz="2400" b="1" kern="0" dirty="0">
                <a:solidFill>
                  <a:sysClr val="windowText" lastClr="000000"/>
                </a:solidFill>
              </a:rPr>
            </a:br>
            <a:r>
              <a:rPr lang="ru-RU" sz="2400" b="1" kern="0" dirty="0">
                <a:solidFill>
                  <a:sysClr val="windowText" lastClr="000000"/>
                </a:solidFill>
              </a:rPr>
              <a:t>учитель   начальных классов</a:t>
            </a:r>
          </a:p>
          <a:p>
            <a:pPr lvl="0" algn="r"/>
            <a:r>
              <a:rPr lang="ru-RU" sz="2400" b="1" kern="0" dirty="0">
                <a:solidFill>
                  <a:sysClr val="windowText" lastClr="000000"/>
                </a:solidFill>
              </a:rPr>
              <a:t>МАОУ «Лицей № 77 г. Челябинска»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52" y="1268760"/>
            <a:ext cx="903649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0" dirty="0">
                <a:solidFill>
                  <a:srgbClr val="FF0000"/>
                </a:solidFill>
              </a:rPr>
              <a:t>Формирование экологической</a:t>
            </a:r>
            <a:br>
              <a:rPr lang="ru-RU" sz="4000" b="1" kern="0" dirty="0">
                <a:solidFill>
                  <a:srgbClr val="FF0000"/>
                </a:solidFill>
              </a:rPr>
            </a:br>
            <a:r>
              <a:rPr lang="ru-RU" sz="4000" b="1" kern="0" dirty="0">
                <a:solidFill>
                  <a:srgbClr val="FF0000"/>
                </a:solidFill>
              </a:rPr>
              <a:t> культуры младших школьников </a:t>
            </a:r>
            <a:br>
              <a:rPr lang="ru-RU" sz="4000" b="1" kern="0" dirty="0">
                <a:solidFill>
                  <a:srgbClr val="FF0000"/>
                </a:solidFill>
              </a:rPr>
            </a:br>
            <a:r>
              <a:rPr lang="ru-RU" sz="4000" b="1" kern="0" dirty="0">
                <a:solidFill>
                  <a:srgbClr val="FF0000"/>
                </a:solidFill>
              </a:rPr>
              <a:t>в период летней</a:t>
            </a:r>
            <a:br>
              <a:rPr lang="ru-RU" sz="4000" b="1" kern="0" dirty="0">
                <a:solidFill>
                  <a:srgbClr val="FF0000"/>
                </a:solidFill>
              </a:rPr>
            </a:br>
            <a:r>
              <a:rPr lang="ru-RU" sz="4000" b="1" kern="0" dirty="0">
                <a:solidFill>
                  <a:srgbClr val="FF0000"/>
                </a:solidFill>
              </a:rPr>
              <a:t> оздоровительной кампании</a:t>
            </a:r>
            <a:r>
              <a:rPr lang="ru-RU" sz="4000" kern="0" dirty="0">
                <a:solidFill>
                  <a:srgbClr val="FF0000"/>
                </a:solidFill>
              </a:rPr>
              <a:t/>
            </a:r>
            <a:br>
              <a:rPr lang="ru-RU" sz="4000" kern="0" dirty="0">
                <a:solidFill>
                  <a:srgbClr val="FF0000"/>
                </a:solidFill>
              </a:rPr>
            </a:br>
            <a:endParaRPr lang="ru-RU" dirty="0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786688" y="152400"/>
          <a:ext cx="1357312" cy="655638"/>
        </p:xfrm>
        <a:graphic>
          <a:graphicData uri="http://schemas.openxmlformats.org/presentationml/2006/ole">
            <p:oleObj spid="_x0000_s1026" r:id="rId4" imgW="2963880" imgH="1266840" progId="CorelDRAW.Graphic.1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018333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9269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Познавательно-практическое направление </a:t>
            </a:r>
            <a:r>
              <a:rPr lang="ru-RU" sz="3600" b="1" dirty="0" smtClean="0">
                <a:solidFill>
                  <a:srgbClr val="FF0000"/>
                </a:solidFill>
              </a:rPr>
              <a:t>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04864"/>
            <a:ext cx="84621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Wingdings" pitchFamily="2" charset="2"/>
              <a:buChar char="§"/>
            </a:pP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Calibri"/>
              </a:rPr>
              <a:t>посадка </a:t>
            </a:r>
            <a:r>
              <a:rPr lang="ru-RU" sz="4800" b="1" dirty="0">
                <a:solidFill>
                  <a:srgbClr val="C00000"/>
                </a:solidFill>
                <a:latin typeface="Times New Roman"/>
                <a:ea typeface="Calibri"/>
              </a:rPr>
              <a:t>деревьев и </a:t>
            </a: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Calibri"/>
              </a:rPr>
              <a:t>цветов;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Calibri"/>
              </a:rPr>
              <a:t>озеленение помещений;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Calibri"/>
              </a:rPr>
              <a:t>охрана муравейников;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Calibri"/>
              </a:rPr>
              <a:t>подкормка птиц.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763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ogorod-uspeha.ru/wp-content/uploads/2016/09/Kak-vyirastit-dub-iz-zheludya-v-domashnih-usloviyah-malenkoe-dere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480720" cy="48664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08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 Исследовательское направление </a:t>
            </a:r>
          </a:p>
        </p:txBody>
      </p:sp>
      <p:pic>
        <p:nvPicPr>
          <p:cNvPr id="3" name="Picture 2" descr="F:\бот сад\DSC012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2348880"/>
            <a:ext cx="5184576" cy="3989038"/>
          </a:xfrm>
          <a:prstGeom prst="rect">
            <a:avLst/>
          </a:prstGeom>
          <a:noFill/>
        </p:spPr>
      </p:pic>
      <p:pic>
        <p:nvPicPr>
          <p:cNvPr id="5122" name="Picture 2" descr="http://www.neizvestniy-geniy.ru/images/works/photo/2012/10/74467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0714"/>
            <a:ext cx="6440868" cy="42872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819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7924800" cy="2133600"/>
          </a:xfrm>
        </p:spPr>
        <p:txBody>
          <a:bodyPr/>
          <a:lstStyle/>
          <a:p>
            <a:pPr>
              <a:defRPr/>
            </a:pPr>
            <a:r>
              <a:rPr lang="ru-RU" sz="4800" b="1" spc="200" dirty="0" smtClean="0">
                <a:solidFill>
                  <a:srgbClr val="FF0000"/>
                </a:solidFill>
                <a:cs typeface="Aharoni" panose="02010803020104030203" pitchFamily="2" charset="-79"/>
              </a:rPr>
              <a:t>СЕЛЕКЦИЯ КЛУБНИКИ</a:t>
            </a:r>
            <a:endParaRPr lang="ru-RU" sz="4800" b="1" spc="2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205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6863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2511425"/>
            <a:ext cx="25241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14600"/>
            <a:ext cx="2574925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4686300"/>
            <a:ext cx="252412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3" y="4667250"/>
            <a:ext cx="2549525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686300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6164006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1К\Desktop\Птицы для Маши\Новые фото\DSC04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629082" cy="5744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32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ame4kid.ru/sites/default/files/images/letnee-detektivnoe-agent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04856" cy="57786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1074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04664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latin typeface="Times New Roman"/>
                <a:ea typeface="Calibri"/>
              </a:rPr>
              <a:t>Человек будущего - это всесторонне развитая личность, живущая в гармонии с окружающим миром и самим собой. Формирование экологической культуры есть осознание человеком своей принадлежности к окружающему его миру, единства с ним, осознание необходимости принять на себя ответственность за полноценное развитие цивилизации. 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1052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ownloads\images (9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59832" y="3571876"/>
            <a:ext cx="57241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endParaRPr lang="ru-RU" kern="0" dirty="0">
              <a:solidFill>
                <a:sysClr val="windowText" lastClr="000000"/>
              </a:solidFill>
            </a:endParaRPr>
          </a:p>
          <a:p>
            <a:pPr lvl="0" algn="r"/>
            <a:r>
              <a:rPr lang="ru-RU" sz="2000" b="1" kern="0" dirty="0" smtClean="0">
                <a:solidFill>
                  <a:sysClr val="windowText" lastClr="000000"/>
                </a:solidFill>
              </a:rPr>
              <a:t>Борисова Наталья Викторовна,</a:t>
            </a:r>
            <a:r>
              <a:rPr lang="ru-RU" sz="2000" b="1" kern="0" dirty="0">
                <a:solidFill>
                  <a:sysClr val="windowText" lastClr="000000"/>
                </a:solidFill>
              </a:rPr>
              <a:t/>
            </a:r>
            <a:br>
              <a:rPr lang="ru-RU" sz="2000" b="1" kern="0" dirty="0">
                <a:solidFill>
                  <a:sysClr val="windowText" lastClr="000000"/>
                </a:solidFill>
              </a:rPr>
            </a:br>
            <a:r>
              <a:rPr lang="ru-RU" sz="2000" b="1" kern="0" dirty="0">
                <a:solidFill>
                  <a:sysClr val="windowText" lastClr="000000"/>
                </a:solidFill>
              </a:rPr>
              <a:t>учитель   начальных классов</a:t>
            </a:r>
          </a:p>
          <a:p>
            <a:pPr lvl="0" algn="r"/>
            <a:r>
              <a:rPr lang="ru-RU" sz="2000" b="1" kern="0" dirty="0">
                <a:solidFill>
                  <a:sysClr val="windowText" lastClr="000000"/>
                </a:solidFill>
              </a:rPr>
              <a:t>МАОУ «Лицей № 77 г. Челябинска»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52" y="1268760"/>
            <a:ext cx="9036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0" dirty="0">
                <a:solidFill>
                  <a:srgbClr val="FF0000"/>
                </a:solidFill>
              </a:rPr>
              <a:t>Формирование экологической</a:t>
            </a:r>
            <a:br>
              <a:rPr lang="ru-RU" sz="3600" b="1" kern="0" dirty="0">
                <a:solidFill>
                  <a:srgbClr val="FF0000"/>
                </a:solidFill>
              </a:rPr>
            </a:br>
            <a:r>
              <a:rPr lang="ru-RU" sz="3600" b="1" kern="0" dirty="0">
                <a:solidFill>
                  <a:srgbClr val="FF0000"/>
                </a:solidFill>
              </a:rPr>
              <a:t> культуры младших школьников </a:t>
            </a:r>
            <a:br>
              <a:rPr lang="ru-RU" sz="3600" b="1" kern="0" dirty="0">
                <a:solidFill>
                  <a:srgbClr val="FF0000"/>
                </a:solidFill>
              </a:rPr>
            </a:br>
            <a:r>
              <a:rPr lang="ru-RU" sz="3600" b="1" kern="0" dirty="0">
                <a:solidFill>
                  <a:srgbClr val="FF0000"/>
                </a:solidFill>
              </a:rPr>
              <a:t>в период летней</a:t>
            </a:r>
            <a:br>
              <a:rPr lang="ru-RU" sz="3600" b="1" kern="0" dirty="0">
                <a:solidFill>
                  <a:srgbClr val="FF0000"/>
                </a:solidFill>
              </a:rPr>
            </a:br>
            <a:r>
              <a:rPr lang="ru-RU" sz="3600" b="1" kern="0" dirty="0">
                <a:solidFill>
                  <a:srgbClr val="FF0000"/>
                </a:solidFill>
              </a:rPr>
              <a:t> оздоровительной кампании</a:t>
            </a:r>
            <a:r>
              <a:rPr lang="ru-RU" sz="4000" kern="0" dirty="0">
                <a:solidFill>
                  <a:srgbClr val="FF0000"/>
                </a:solidFill>
              </a:rPr>
              <a:t/>
            </a:r>
            <a:br>
              <a:rPr lang="ru-RU" sz="4000" kern="0" dirty="0">
                <a:solidFill>
                  <a:srgbClr val="FF0000"/>
                </a:solidFill>
              </a:rPr>
            </a:br>
            <a:endParaRPr lang="ru-RU" dirty="0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786688" y="152400"/>
          <a:ext cx="1357312" cy="655638"/>
        </p:xfrm>
        <a:graphic>
          <a:graphicData uri="http://schemas.openxmlformats.org/presentationml/2006/ole">
            <p:oleObj spid="_x0000_s2050" r:id="rId4" imgW="2963880" imgH="1266840" progId="CorelDRAW.Graphic.1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488" y="5460326"/>
            <a:ext cx="35718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kern="0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8333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ownloads\images (9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371600" y="511175"/>
            <a:ext cx="7772400" cy="914400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908050"/>
            <a:ext cx="7931150" cy="11668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90872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/>
              <a:t>Два мира есть у человека:</a:t>
            </a:r>
          </a:p>
          <a:p>
            <a:r>
              <a:rPr lang="ru-RU" sz="3600" b="1" dirty="0"/>
              <a:t>Один, который нас творил,</a:t>
            </a:r>
          </a:p>
          <a:p>
            <a:r>
              <a:rPr lang="ru-RU" sz="3600" b="1" dirty="0"/>
              <a:t>Другой, который мы от века</a:t>
            </a:r>
          </a:p>
          <a:p>
            <a:r>
              <a:rPr lang="ru-RU" sz="3600" b="1" dirty="0"/>
              <a:t>Творим по мере наших сил.</a:t>
            </a:r>
          </a:p>
          <a:p>
            <a:r>
              <a:rPr lang="ru-RU" sz="3600" b="1" i="1" dirty="0"/>
              <a:t>Н. Заболоцкий</a:t>
            </a:r>
            <a:endParaRPr lang="ru-RU" sz="3600" b="1" dirty="0"/>
          </a:p>
        </p:txBody>
      </p:sp>
      <p:pic>
        <p:nvPicPr>
          <p:cNvPr id="1026" name="Picture 2" descr="http://er3ed.qrz.ru/zabolotsky/zabolotsky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411584" cy="5078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672"/>
            <a:ext cx="576064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219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908720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 fontAlgn="base"/>
            <a:r>
              <a:rPr lang="ru-RU" sz="3200" b="1" dirty="0" smtClean="0">
                <a:solidFill>
                  <a:srgbClr val="C00000"/>
                </a:solidFill>
              </a:rPr>
              <a:t>Направления работы:</a:t>
            </a:r>
          </a:p>
          <a:p>
            <a:pPr marL="285750" lvl="0" indent="-285750" algn="just" fontAlgn="base">
              <a:buFont typeface="Wingdings" panose="05000000000000000000" pitchFamily="2" charset="2"/>
              <a:buChar char="q"/>
            </a:pPr>
            <a:r>
              <a:rPr lang="ru-RU" sz="3200" b="1" dirty="0" smtClean="0">
                <a:solidFill>
                  <a:srgbClr val="C00000"/>
                </a:solidFill>
              </a:rPr>
              <a:t>формирование </a:t>
            </a:r>
            <a:r>
              <a:rPr lang="ru-RU" sz="3200" b="1" dirty="0">
                <a:solidFill>
                  <a:srgbClr val="C00000"/>
                </a:solidFill>
              </a:rPr>
              <a:t>позитивного опыта взаимодействия с окружающей средой</a:t>
            </a:r>
            <a:r>
              <a:rPr lang="ru-RU" sz="3200" b="1" dirty="0" smtClean="0">
                <a:solidFill>
                  <a:srgbClr val="C00000"/>
                </a:solidFill>
              </a:rPr>
              <a:t>;</a:t>
            </a:r>
          </a:p>
          <a:p>
            <a:pPr lvl="0" algn="just" fontAlgn="base"/>
            <a:endParaRPr lang="ru-RU" sz="3200" b="1" dirty="0">
              <a:solidFill>
                <a:srgbClr val="C00000"/>
              </a:solidFill>
            </a:endParaRPr>
          </a:p>
          <a:p>
            <a:pPr marL="285750" lvl="0" indent="-285750" algn="just" fontAlgn="base"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C00000"/>
                </a:solidFill>
              </a:rPr>
              <a:t>представление элементарных знаний об экологии родного города</a:t>
            </a:r>
            <a:r>
              <a:rPr lang="ru-RU" sz="3200" b="1" dirty="0" smtClean="0">
                <a:solidFill>
                  <a:srgbClr val="C00000"/>
                </a:solidFill>
              </a:rPr>
              <a:t>;</a:t>
            </a:r>
          </a:p>
          <a:p>
            <a:pPr lvl="0" algn="just" fontAlgn="base"/>
            <a:endParaRPr lang="ru-RU" sz="3200" b="1" dirty="0">
              <a:solidFill>
                <a:srgbClr val="C00000"/>
              </a:solidFill>
            </a:endParaRPr>
          </a:p>
          <a:p>
            <a:pPr marL="285750" lvl="0" indent="-285750" algn="just" fontAlgn="base"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C00000"/>
                </a:solidFill>
              </a:rPr>
              <a:t>формирование навыков экологически грамотного поведения в городе.</a:t>
            </a:r>
          </a:p>
        </p:txBody>
      </p:sp>
    </p:spTree>
    <p:extLst>
      <p:ext uri="{BB962C8B-B14F-4D97-AF65-F5344CB8AC3E}">
        <p14:creationId xmlns="" xmlns:p14="http://schemas.microsoft.com/office/powerpoint/2010/main" val="271422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Фоточки\Бот. сад\DSC078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1124744"/>
            <a:ext cx="6079806" cy="4559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8842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57167"/>
            <a:ext cx="856895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/>
            <a:r>
              <a:rPr lang="ru-RU" sz="2800" b="1" dirty="0" smtClean="0"/>
              <a:t>Деятельность направлена на:</a:t>
            </a:r>
          </a:p>
          <a:p>
            <a:pPr marL="285750" lvl="0" indent="-285750" algn="ctr"/>
            <a:endParaRPr lang="ru-RU" sz="2800" b="1" dirty="0" smtClean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повышение </a:t>
            </a:r>
            <a:r>
              <a:rPr lang="ru-RU" sz="2400" b="1" dirty="0"/>
              <a:t>уровня </a:t>
            </a:r>
            <a:r>
              <a:rPr lang="ru-RU" sz="2400" b="1" dirty="0" smtClean="0"/>
              <a:t>информированности в области экологии;</a:t>
            </a:r>
            <a:endParaRPr lang="ru-RU" sz="2400" b="1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2400" b="1" dirty="0"/>
              <a:t>п</a:t>
            </a:r>
            <a:r>
              <a:rPr lang="ru-RU" sz="2400" b="1" dirty="0" smtClean="0"/>
              <a:t>овышение </a:t>
            </a:r>
            <a:r>
              <a:rPr lang="ru-RU" sz="2400" b="1" dirty="0"/>
              <a:t>интереса к природе родного края;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формирование потребности </a:t>
            </a:r>
            <a:r>
              <a:rPr lang="ru-RU" sz="2400" b="1" dirty="0"/>
              <a:t>выразить свой интерес в творческих работах;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формирование потребности в соблюдении </a:t>
            </a:r>
            <a:r>
              <a:rPr lang="ru-RU" sz="2400" b="1" dirty="0"/>
              <a:t>правил поведения </a:t>
            </a:r>
            <a:r>
              <a:rPr lang="ru-RU" sz="2400" b="1" dirty="0" smtClean="0"/>
              <a:t>(ребенок </a:t>
            </a:r>
            <a:r>
              <a:rPr lang="ru-RU" sz="2400" b="1" dirty="0"/>
              <a:t>контролирует свои действия, соотнося их с окружающей обстановкой и возможными последствиями для тех или иных объектов окружающей среды);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развитие потребности  </a:t>
            </a:r>
            <a:r>
              <a:rPr lang="ru-RU" sz="2400" b="1" dirty="0"/>
              <a:t>в заботе </a:t>
            </a:r>
            <a:r>
              <a:rPr lang="ru-RU" sz="2400" b="1" dirty="0" smtClean="0"/>
              <a:t>представителях </a:t>
            </a:r>
            <a:r>
              <a:rPr lang="ru-RU" sz="2400" b="1" dirty="0"/>
              <a:t>животного и растительного мира</a:t>
            </a:r>
            <a:r>
              <a:rPr lang="ru-RU" sz="2400" b="1" dirty="0" smtClean="0"/>
              <a:t>;.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3970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5724000" y="620640"/>
            <a:ext cx="2808000" cy="14310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ru-RU" sz="4400" dirty="0" smtClean="0">
              <a:solidFill>
                <a:srgbClr val="FFFFFF"/>
              </a:solidFill>
              <a:latin typeface="Corbel"/>
            </a:endParaRPr>
          </a:p>
          <a:p>
            <a:endParaRPr lang="ru-RU" sz="4400" dirty="0" smtClean="0">
              <a:solidFill>
                <a:srgbClr val="FFFFFF"/>
              </a:solidFill>
              <a:latin typeface="Corbel"/>
            </a:endParaRPr>
          </a:p>
          <a:p>
            <a:endParaRPr/>
          </a:p>
        </p:txBody>
      </p:sp>
      <p:pic>
        <p:nvPicPr>
          <p:cNvPr id="19457" name="Picture 1" descr="F:\музей солнца 2 кл\DSC010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008" y="500042"/>
            <a:ext cx="2857519" cy="2143140"/>
          </a:xfrm>
          <a:prstGeom prst="rect">
            <a:avLst/>
          </a:prstGeom>
          <a:noFill/>
        </p:spPr>
      </p:pic>
      <p:pic>
        <p:nvPicPr>
          <p:cNvPr id="6" name="Picture 1" descr="F:\планетарий\DSC018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3008" y="3284984"/>
            <a:ext cx="3286148" cy="2464611"/>
          </a:xfrm>
          <a:prstGeom prst="rect">
            <a:avLst/>
          </a:prstGeom>
          <a:noFill/>
        </p:spPr>
      </p:pic>
      <p:pic>
        <p:nvPicPr>
          <p:cNvPr id="7" name="Picture 3" descr="F:\планетарий\DSC018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4734400" y="3526945"/>
            <a:ext cx="3087810" cy="2315857"/>
          </a:xfrm>
          <a:prstGeom prst="rect">
            <a:avLst/>
          </a:prstGeom>
          <a:noFill/>
        </p:spPr>
      </p:pic>
      <p:pic>
        <p:nvPicPr>
          <p:cNvPr id="9" name="Picture 3" descr="C:\Users\1\Downloads\images (5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24860" y="0"/>
            <a:ext cx="819139" cy="1142984"/>
          </a:xfrm>
          <a:prstGeom prst="rect">
            <a:avLst/>
          </a:prstGeom>
          <a:noFill/>
        </p:spPr>
      </p:pic>
      <p:pic>
        <p:nvPicPr>
          <p:cNvPr id="10" name="Picture 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4742388" y="620640"/>
            <a:ext cx="3071834" cy="20002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548680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Познавательное направление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700808"/>
            <a:ext cx="61206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ru-RU" sz="4400" b="1" dirty="0">
                <a:solidFill>
                  <a:srgbClr val="C00000"/>
                </a:solidFill>
                <a:latin typeface="Times New Roman"/>
                <a:ea typeface="Calibri"/>
              </a:rPr>
              <a:t>дидактические 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Calibri"/>
              </a:rPr>
              <a:t>игры;</a:t>
            </a:r>
          </a:p>
          <a:p>
            <a:pPr algn="ctr">
              <a:buFont typeface="Wingdings" pitchFamily="2" charset="2"/>
              <a:buChar char="§"/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Calibri"/>
              </a:rPr>
              <a:t> беседы;</a:t>
            </a:r>
          </a:p>
          <a:p>
            <a:pPr algn="ctr">
              <a:buFont typeface="Wingdings" pitchFamily="2" charset="2"/>
              <a:buChar char="§"/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Calibri"/>
              </a:rPr>
              <a:t> путешествия;</a:t>
            </a:r>
          </a:p>
          <a:p>
            <a:pPr algn="ctr">
              <a:buFont typeface="Wingdings" pitchFamily="2" charset="2"/>
              <a:buChar char="§"/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Calibri"/>
              </a:rPr>
              <a:t> спектакли;</a:t>
            </a:r>
          </a:p>
          <a:p>
            <a:pPr algn="ctr">
              <a:buFont typeface="Wingdings" pitchFamily="2" charset="2"/>
              <a:buChar char="§"/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Calibri"/>
              </a:rPr>
              <a:t> викторины. </a:t>
            </a:r>
          </a:p>
          <a:p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6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3890" y="260648"/>
            <a:ext cx="97930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Познавательно-развлекательное 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направление: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654" y="137776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algn="just" fontAlgn="base">
              <a:buFont typeface="Wingdings" panose="05000000000000000000" pitchFamily="2" charset="2"/>
              <a:buChar char="§"/>
            </a:pPr>
            <a:r>
              <a:rPr lang="ru-RU" sz="2800" b="1" dirty="0"/>
              <a:t>конкурсная программа «Природа моего города»;</a:t>
            </a:r>
          </a:p>
          <a:p>
            <a:pPr marL="457200" lvl="0" indent="-457200" algn="just" fontAlgn="base">
              <a:buFont typeface="Wingdings" panose="05000000000000000000" pitchFamily="2" charset="2"/>
              <a:buChar char="§"/>
            </a:pPr>
            <a:r>
              <a:rPr lang="ru-RU" sz="2800" b="1" dirty="0"/>
              <a:t> конкурс рисунков на асфальте «Эта зелёная планета»;</a:t>
            </a:r>
          </a:p>
          <a:p>
            <a:pPr marL="457200" lvl="0" indent="-457200" algn="just" fontAlgn="base">
              <a:buFont typeface="Wingdings" panose="05000000000000000000" pitchFamily="2" charset="2"/>
              <a:buChar char="§"/>
            </a:pPr>
            <a:r>
              <a:rPr lang="ru-RU" sz="2800" b="1" dirty="0"/>
              <a:t> викторина «Животный и растительный мир»;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/>
              <a:t> конкурс рисунков «Береги энергию - сохрани природу</a:t>
            </a:r>
            <a:r>
              <a:rPr lang="ru-RU" sz="2800" b="1" dirty="0" smtClean="0"/>
              <a:t>».</a:t>
            </a:r>
            <a:endParaRPr lang="ru-RU" sz="2800" b="1" dirty="0"/>
          </a:p>
        </p:txBody>
      </p:sp>
      <p:pic>
        <p:nvPicPr>
          <p:cNvPr id="3074" name="Picture 2" descr="C:\Users\11К\Desktop\Борисова Н.В\18-10-2016_14-14-07\IMAG03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1584087"/>
            <a:ext cx="3729290" cy="4850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0040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464</TotalTime>
  <Words>255</Words>
  <Application>Microsoft Office PowerPoint</Application>
  <PresentationFormat>Экран (4:3)</PresentationFormat>
  <Paragraphs>77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Тема1</vt:lpstr>
      <vt:lpstr>Office Theme</vt:lpstr>
      <vt:lpstr>1_Тема1</vt:lpstr>
      <vt:lpstr>1_Office Theme</vt:lpstr>
      <vt:lpstr>2_Тема1</vt:lpstr>
      <vt:lpstr>2_Office Theme</vt:lpstr>
      <vt:lpstr>3_Тема1</vt:lpstr>
      <vt:lpstr>3_Office Theme</vt:lpstr>
      <vt:lpstr>4_Тема1</vt:lpstr>
      <vt:lpstr>4_Office Theme</vt:lpstr>
      <vt:lpstr>CorelDRAW.Graphic.13</vt:lpstr>
      <vt:lpstr>Слайд 1</vt:lpstr>
      <vt:lpstr>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СЕЛЕКЦИЯ КЛУБНИКИ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Внеурочная деятельность в начальной школе Составила: Часовникова Е.И. учитель  1 квалификационной категории</dc:title>
  <dc:creator>1</dc:creator>
  <cp:lastModifiedBy>дом</cp:lastModifiedBy>
  <cp:revision>57</cp:revision>
  <dcterms:modified xsi:type="dcterms:W3CDTF">2016-10-20T14:08:44Z</dcterms:modified>
</cp:coreProperties>
</file>